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856FA-8340-46C3-8E9C-8A9EEAD500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5156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4B7D5-CB96-42D9-8AB6-2C4893F711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0680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F0305-8729-4B98-A22E-5B28AC7AC8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8862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EE7D7-8C72-436F-9E9E-5DA3721D02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8566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02A27-B935-4927-84E5-B89BF16191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099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116DD-1A74-4407-9EA7-DFB904A908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8338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7CB56-BB97-4732-B6C7-97BDA7E5F8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7933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170A3-B3DC-464E-98E9-DD5DD23555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631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6323D-DA9B-418C-B915-CA4AB71896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5802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4DA4B-E8DD-465A-A877-19DD23839A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738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222F8-64A5-4A2F-BDD6-DC6B9385EF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7982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1666B-A096-48D7-B86B-A27D1F8277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9218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A45E437-82FB-4774-955D-AB0613ECDD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altLang="en-US" sz="3800" kern="0" smtClean="0">
                <a:solidFill>
                  <a:schemeClr val="folHlink"/>
                </a:solidFill>
              </a:rPr>
              <a:t>Me llamo ___________          Clase 802</a:t>
            </a:r>
            <a:br>
              <a:rPr lang="en-US" altLang="en-US" sz="3800" kern="0" smtClean="0">
                <a:solidFill>
                  <a:schemeClr val="folHlink"/>
                </a:solidFill>
              </a:rPr>
            </a:br>
            <a:r>
              <a:rPr lang="en-US" altLang="en-US" sz="3800" kern="0" smtClean="0">
                <a:solidFill>
                  <a:schemeClr val="folHlink"/>
                </a:solidFill>
              </a:rPr>
              <a:t>La fecha es el 20 de abril del 2018</a:t>
            </a:r>
            <a:endParaRPr lang="en-US" altLang="en-US" sz="3800" kern="0" dirty="0" smtClean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295400"/>
            <a:ext cx="8839200" cy="5410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71: </a:t>
            </a:r>
            <a:r>
              <a:rPr lang="es-ES_tradnl" altLang="en-US" kern="0" smtClean="0"/>
              <a:t>¿Cuál fue el ultimo libro que leíste?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sz="2400" i="1" kern="0" smtClean="0">
                <a:solidFill>
                  <a:srgbClr val="7030A0"/>
                </a:solidFill>
              </a:rPr>
              <a:t>L.O: to review the preterite tense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kern="0" smtClean="0"/>
              <a:t>Copy and rewrite in the present tense: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No comí mucho.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¿Qué bebiste?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Aprendimos mucho en la escuela.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Ellos no lo vendieron.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Ustedes comprendieron, ¿no?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80963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Los verbos Oir, Leer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60438"/>
            <a:ext cx="4038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altLang="en-US" sz="2400" smtClean="0"/>
              <a:t>El verbo </a:t>
            </a:r>
            <a:r>
              <a:rPr lang="es-ES_tradnl" altLang="en-US" sz="2400" b="1" smtClean="0"/>
              <a:t>Oir</a:t>
            </a:r>
            <a:r>
              <a:rPr lang="es-ES_tradnl" altLang="en-US" sz="2400" smtClean="0"/>
              <a:t> </a:t>
            </a:r>
            <a:r>
              <a:rPr lang="es-ES_tradnl" altLang="en-US" sz="2400" i="1" smtClean="0"/>
              <a:t>(to hear)</a:t>
            </a:r>
            <a:r>
              <a:rPr lang="es-ES_tradnl" altLang="en-US" sz="2400" smtClean="0"/>
              <a:t> es irregular en el presente y también en el pretérito.  </a:t>
            </a:r>
          </a:p>
          <a:p>
            <a:pPr eaLnBrk="1" hangingPunct="1">
              <a:lnSpc>
                <a:spcPct val="90000"/>
              </a:lnSpc>
            </a:pPr>
            <a:endParaRPr lang="es-ES_tradnl" altLang="en-US" sz="2400" smtClean="0"/>
          </a:p>
          <a:p>
            <a:pPr eaLnBrk="1" hangingPunct="1">
              <a:lnSpc>
                <a:spcPct val="90000"/>
              </a:lnSpc>
            </a:pPr>
            <a:endParaRPr lang="es-ES_tradnl" altLang="en-US" sz="2400" smtClean="0"/>
          </a:p>
          <a:p>
            <a:pPr eaLnBrk="1" hangingPunct="1">
              <a:lnSpc>
                <a:spcPct val="90000"/>
              </a:lnSpc>
            </a:pPr>
            <a:endParaRPr lang="es-ES_tradnl" altLang="en-US" sz="2400" smtClean="0"/>
          </a:p>
          <a:p>
            <a:pPr eaLnBrk="1" hangingPunct="1">
              <a:lnSpc>
                <a:spcPct val="90000"/>
              </a:lnSpc>
            </a:pPr>
            <a:endParaRPr lang="es-ES_tradnl" altLang="en-US" sz="2400" smtClean="0"/>
          </a:p>
          <a:p>
            <a:pPr eaLnBrk="1" hangingPunct="1">
              <a:lnSpc>
                <a:spcPct val="90000"/>
              </a:lnSpc>
            </a:pPr>
            <a:endParaRPr lang="es-ES_tradnl" altLang="en-US" sz="2400" smtClean="0"/>
          </a:p>
          <a:p>
            <a:pPr eaLnBrk="1" hangingPunct="1">
              <a:lnSpc>
                <a:spcPct val="90000"/>
              </a:lnSpc>
            </a:pPr>
            <a:r>
              <a:rPr lang="es-ES_tradnl" altLang="en-US" sz="2400" smtClean="0"/>
              <a:t>El verbo Leer </a:t>
            </a:r>
            <a:r>
              <a:rPr lang="es-ES_tradnl" altLang="en-US" sz="2400" i="1" smtClean="0"/>
              <a:t>(to read) </a:t>
            </a:r>
            <a:r>
              <a:rPr lang="es-ES_tradnl" altLang="en-US" sz="2400" smtClean="0"/>
              <a:t>en el pretérito tiene la misma terminación que Oír.</a:t>
            </a:r>
          </a:p>
          <a:p>
            <a:pPr eaLnBrk="1" hangingPunct="1">
              <a:lnSpc>
                <a:spcPct val="90000"/>
              </a:lnSpc>
            </a:pPr>
            <a:endParaRPr lang="es-ES_tradnl" altLang="en-US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sz="2400" smtClean="0"/>
          </a:p>
        </p:txBody>
      </p:sp>
      <p:graphicFrame>
        <p:nvGraphicFramePr>
          <p:cNvPr id="6230" name="Group 86"/>
          <p:cNvGraphicFramePr>
            <a:graphicFrameLocks noGrp="1"/>
          </p:cNvGraphicFramePr>
          <p:nvPr>
            <p:ph sz="quarter" idx="2"/>
          </p:nvPr>
        </p:nvGraphicFramePr>
        <p:xfrm>
          <a:off x="4038600" y="914400"/>
          <a:ext cx="4843463" cy="2773484"/>
        </p:xfrm>
        <a:graphic>
          <a:graphicData uri="http://schemas.openxmlformats.org/drawingml/2006/table">
            <a:tbl>
              <a:tblPr/>
              <a:tblGrid>
                <a:gridCol w="2017713">
                  <a:extLst>
                    <a:ext uri="{9D8B030D-6E8A-4147-A177-3AD203B41FA5}"/>
                  </a:extLst>
                </a:gridCol>
                <a:gridCol w="1412875">
                  <a:extLst>
                    <a:ext uri="{9D8B030D-6E8A-4147-A177-3AD203B41FA5}"/>
                  </a:extLst>
                </a:gridCol>
                <a:gridCol w="1412875">
                  <a:extLst>
                    <a:ext uri="{9D8B030D-6E8A-4147-A177-3AD203B41FA5}"/>
                  </a:extLst>
                </a:gridCol>
              </a:tblGrid>
              <a:tr h="396195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Oir 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961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presente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preterito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961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961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961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Ud.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961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961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Uds.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6236" name="Group 92"/>
          <p:cNvGraphicFramePr>
            <a:graphicFrameLocks noGrp="1"/>
          </p:cNvGraphicFramePr>
          <p:nvPr>
            <p:ph sz="quarter" idx="3"/>
          </p:nvPr>
        </p:nvGraphicFramePr>
        <p:xfrm>
          <a:off x="4038600" y="3997325"/>
          <a:ext cx="4953000" cy="2559051"/>
        </p:xfrm>
        <a:graphic>
          <a:graphicData uri="http://schemas.openxmlformats.org/drawingml/2006/table">
            <a:tbl>
              <a:tblPr/>
              <a:tblGrid>
                <a:gridCol w="1238250">
                  <a:extLst>
                    <a:ext uri="{9D8B030D-6E8A-4147-A177-3AD203B41FA5}"/>
                  </a:extLst>
                </a:gridCol>
                <a:gridCol w="1158875">
                  <a:extLst>
                    <a:ext uri="{9D8B030D-6E8A-4147-A177-3AD203B41FA5}"/>
                  </a:extLst>
                </a:gridCol>
                <a:gridCol w="1436688">
                  <a:extLst>
                    <a:ext uri="{9D8B030D-6E8A-4147-A177-3AD203B41FA5}"/>
                  </a:extLst>
                </a:gridCol>
                <a:gridCol w="1119187">
                  <a:extLst>
                    <a:ext uri="{9D8B030D-6E8A-4147-A177-3AD203B41FA5}"/>
                  </a:extLst>
                </a:gridCol>
              </a:tblGrid>
              <a:tr h="547824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Leer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7621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478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012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Ud.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Uds.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237" name="Text Box 93"/>
          <p:cNvSpPr txBox="1">
            <a:spLocks noChangeArrowheads="1"/>
          </p:cNvSpPr>
          <p:nvPr/>
        </p:nvSpPr>
        <p:spPr bwMode="auto">
          <a:xfrm>
            <a:off x="6324600" y="1727200"/>
            <a:ext cx="7985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oigo</a:t>
            </a:r>
          </a:p>
        </p:txBody>
      </p:sp>
      <p:sp>
        <p:nvSpPr>
          <p:cNvPr id="6238" name="Text Box 94"/>
          <p:cNvSpPr txBox="1">
            <a:spLocks noChangeArrowheads="1"/>
          </p:cNvSpPr>
          <p:nvPr/>
        </p:nvSpPr>
        <p:spPr bwMode="auto">
          <a:xfrm>
            <a:off x="6324600" y="2117725"/>
            <a:ext cx="84296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oyes</a:t>
            </a:r>
          </a:p>
        </p:txBody>
      </p:sp>
      <p:sp>
        <p:nvSpPr>
          <p:cNvPr id="6239" name="Text Box 95"/>
          <p:cNvSpPr txBox="1">
            <a:spLocks noChangeArrowheads="1"/>
          </p:cNvSpPr>
          <p:nvPr/>
        </p:nvSpPr>
        <p:spPr bwMode="auto">
          <a:xfrm>
            <a:off x="6324600" y="2498725"/>
            <a:ext cx="69215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oye</a:t>
            </a:r>
          </a:p>
        </p:txBody>
      </p:sp>
      <p:sp>
        <p:nvSpPr>
          <p:cNvPr id="6240" name="Text Box 96"/>
          <p:cNvSpPr txBox="1">
            <a:spLocks noChangeArrowheads="1"/>
          </p:cNvSpPr>
          <p:nvPr/>
        </p:nvSpPr>
        <p:spPr bwMode="auto">
          <a:xfrm>
            <a:off x="6172200" y="2879725"/>
            <a:ext cx="10398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oimos</a:t>
            </a:r>
          </a:p>
        </p:txBody>
      </p:sp>
      <p:sp>
        <p:nvSpPr>
          <p:cNvPr id="6241" name="Text Box 97"/>
          <p:cNvSpPr txBox="1">
            <a:spLocks noChangeArrowheads="1"/>
          </p:cNvSpPr>
          <p:nvPr/>
        </p:nvSpPr>
        <p:spPr bwMode="auto">
          <a:xfrm>
            <a:off x="6289675" y="3260725"/>
            <a:ext cx="873125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oyen</a:t>
            </a:r>
          </a:p>
        </p:txBody>
      </p:sp>
      <p:sp>
        <p:nvSpPr>
          <p:cNvPr id="6242" name="Text Box 98"/>
          <p:cNvSpPr txBox="1">
            <a:spLocks noChangeArrowheads="1"/>
          </p:cNvSpPr>
          <p:nvPr/>
        </p:nvSpPr>
        <p:spPr bwMode="auto">
          <a:xfrm>
            <a:off x="7696200" y="1676400"/>
            <a:ext cx="446088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oí</a:t>
            </a:r>
          </a:p>
        </p:txBody>
      </p:sp>
      <p:sp>
        <p:nvSpPr>
          <p:cNvPr id="6243" name="Text Box 99"/>
          <p:cNvSpPr txBox="1">
            <a:spLocks noChangeArrowheads="1"/>
          </p:cNvSpPr>
          <p:nvPr/>
        </p:nvSpPr>
        <p:spPr bwMode="auto">
          <a:xfrm>
            <a:off x="7620000" y="2133600"/>
            <a:ext cx="88106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oiste</a:t>
            </a:r>
          </a:p>
        </p:txBody>
      </p:sp>
      <p:sp>
        <p:nvSpPr>
          <p:cNvPr id="6244" name="Text Box 100"/>
          <p:cNvSpPr txBox="1">
            <a:spLocks noChangeArrowheads="1"/>
          </p:cNvSpPr>
          <p:nvPr/>
        </p:nvSpPr>
        <p:spPr bwMode="auto">
          <a:xfrm>
            <a:off x="7620000" y="2514600"/>
            <a:ext cx="6985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oyó</a:t>
            </a:r>
          </a:p>
        </p:txBody>
      </p:sp>
      <p:sp>
        <p:nvSpPr>
          <p:cNvPr id="6245" name="Text Box 101"/>
          <p:cNvSpPr txBox="1">
            <a:spLocks noChangeArrowheads="1"/>
          </p:cNvSpPr>
          <p:nvPr/>
        </p:nvSpPr>
        <p:spPr bwMode="auto">
          <a:xfrm>
            <a:off x="7659688" y="2895600"/>
            <a:ext cx="1039812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oimos</a:t>
            </a:r>
          </a:p>
        </p:txBody>
      </p:sp>
      <p:sp>
        <p:nvSpPr>
          <p:cNvPr id="6246" name="Text Box 102"/>
          <p:cNvSpPr txBox="1">
            <a:spLocks noChangeArrowheads="1"/>
          </p:cNvSpPr>
          <p:nvPr/>
        </p:nvSpPr>
        <p:spPr bwMode="auto">
          <a:xfrm>
            <a:off x="7620000" y="3276600"/>
            <a:ext cx="117475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oyeron</a:t>
            </a:r>
          </a:p>
        </p:txBody>
      </p:sp>
      <p:sp>
        <p:nvSpPr>
          <p:cNvPr id="6247" name="Text Box 103"/>
          <p:cNvSpPr txBox="1">
            <a:spLocks noChangeArrowheads="1"/>
          </p:cNvSpPr>
          <p:nvPr/>
        </p:nvSpPr>
        <p:spPr bwMode="auto">
          <a:xfrm>
            <a:off x="5449888" y="4556125"/>
            <a:ext cx="52705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Verdana" pitchFamily="34" charset="0"/>
              </a:rPr>
              <a:t>leí</a:t>
            </a:r>
          </a:p>
        </p:txBody>
      </p:sp>
      <p:sp>
        <p:nvSpPr>
          <p:cNvPr id="6248" name="Text Box 104"/>
          <p:cNvSpPr txBox="1">
            <a:spLocks noChangeArrowheads="1"/>
          </p:cNvSpPr>
          <p:nvPr/>
        </p:nvSpPr>
        <p:spPr bwMode="auto">
          <a:xfrm>
            <a:off x="5334000" y="5318125"/>
            <a:ext cx="962025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Verdana" pitchFamily="34" charset="0"/>
              </a:rPr>
              <a:t>leiste</a:t>
            </a:r>
          </a:p>
        </p:txBody>
      </p:sp>
      <p:sp>
        <p:nvSpPr>
          <p:cNvPr id="6249" name="Text Box 105"/>
          <p:cNvSpPr txBox="1">
            <a:spLocks noChangeArrowheads="1"/>
          </p:cNvSpPr>
          <p:nvPr/>
        </p:nvSpPr>
        <p:spPr bwMode="auto">
          <a:xfrm>
            <a:off x="5334000" y="5943600"/>
            <a:ext cx="77946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Verdana" pitchFamily="34" charset="0"/>
              </a:rPr>
              <a:t>leyó</a:t>
            </a:r>
          </a:p>
        </p:txBody>
      </p:sp>
      <p:sp>
        <p:nvSpPr>
          <p:cNvPr id="6250" name="Text Box 106"/>
          <p:cNvSpPr txBox="1">
            <a:spLocks noChangeArrowheads="1"/>
          </p:cNvSpPr>
          <p:nvPr/>
        </p:nvSpPr>
        <p:spPr bwMode="auto">
          <a:xfrm>
            <a:off x="7924800" y="4572000"/>
            <a:ext cx="1120775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Verdana" pitchFamily="34" charset="0"/>
              </a:rPr>
              <a:t>leimos</a:t>
            </a:r>
          </a:p>
        </p:txBody>
      </p:sp>
      <p:sp>
        <p:nvSpPr>
          <p:cNvPr id="6251" name="Text Box 107"/>
          <p:cNvSpPr txBox="1">
            <a:spLocks noChangeArrowheads="1"/>
          </p:cNvSpPr>
          <p:nvPr/>
        </p:nvSpPr>
        <p:spPr bwMode="auto">
          <a:xfrm>
            <a:off x="7772400" y="5943600"/>
            <a:ext cx="12557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Verdana" pitchFamily="34" charset="0"/>
              </a:rPr>
              <a:t>leyeron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534400" cy="5211763"/>
          </a:xfrm>
        </p:spPr>
        <p:txBody>
          <a:bodyPr/>
          <a:lstStyle/>
          <a:p>
            <a:pPr eaLnBrk="1" hangingPunct="1"/>
            <a:r>
              <a:rPr lang="en-US" altLang="en-US" sz="2800" dirty="0" err="1"/>
              <a:t>Mirar</a:t>
            </a:r>
            <a:r>
              <a:rPr lang="en-US" altLang="en-US" sz="2800" dirty="0"/>
              <a:t> el DVD: </a:t>
            </a:r>
            <a:r>
              <a:rPr lang="en-US" altLang="en-US" sz="2800" i="1" dirty="0" err="1"/>
              <a:t>Gramatica</a:t>
            </a:r>
            <a:r>
              <a:rPr lang="en-US" altLang="en-US" sz="2800" i="1" dirty="0"/>
              <a:t> </a:t>
            </a:r>
            <a:r>
              <a:rPr lang="en-US" altLang="en-US" sz="2800" i="1" dirty="0" err="1"/>
              <a:t>en</a:t>
            </a:r>
            <a:r>
              <a:rPr lang="en-US" altLang="en-US" sz="2800" i="1" dirty="0"/>
              <a:t> Vivo.</a:t>
            </a:r>
            <a:endParaRPr lang="en-US" altLang="en-US" sz="2800" dirty="0"/>
          </a:p>
          <a:p>
            <a:pPr eaLnBrk="1" hangingPunct="1"/>
            <a:r>
              <a:rPr lang="en-US" altLang="en-US" sz="2800" dirty="0" err="1"/>
              <a:t>Completar</a:t>
            </a:r>
            <a:r>
              <a:rPr lang="en-US" altLang="en-US" sz="2800" dirty="0"/>
              <a:t> las </a:t>
            </a:r>
            <a:r>
              <a:rPr lang="en-US" altLang="en-US" sz="2800" dirty="0" err="1"/>
              <a:t>actividades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en</a:t>
            </a:r>
            <a:r>
              <a:rPr lang="en-US" altLang="en-US" sz="2800" dirty="0"/>
              <a:t> el video</a:t>
            </a:r>
          </a:p>
          <a:p>
            <a:pPr eaLnBrk="1" hangingPunct="1">
              <a:buFontTx/>
              <a:buNone/>
            </a:pPr>
            <a:endParaRPr lang="en-US" altLang="en-US" sz="2800" dirty="0" smtClean="0"/>
          </a:p>
          <a:p>
            <a:pPr eaLnBrk="1" hangingPunct="1">
              <a:buFontTx/>
              <a:buNone/>
            </a:pPr>
            <a:r>
              <a:rPr lang="en-US" altLang="en-US" sz="2800" dirty="0" smtClean="0"/>
              <a:t>TEXTBOOK:</a:t>
            </a:r>
          </a:p>
          <a:p>
            <a:pPr eaLnBrk="1" hangingPunct="1"/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u="sng" dirty="0" err="1" smtClean="0"/>
              <a:t>Ejercicio</a:t>
            </a:r>
            <a:r>
              <a:rPr lang="en-US" altLang="en-US" sz="2800" u="sng" dirty="0" smtClean="0"/>
              <a:t> 7</a:t>
            </a:r>
            <a:r>
              <a:rPr lang="en-US" altLang="en-US" sz="2800" dirty="0" smtClean="0"/>
              <a:t> p. 277</a:t>
            </a:r>
          </a:p>
          <a:p>
            <a:pPr eaLnBrk="1" hangingPunct="1"/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u="sng" dirty="0" err="1" smtClean="0"/>
              <a:t>Ejercicio</a:t>
            </a:r>
            <a:r>
              <a:rPr lang="en-US" altLang="en-US" sz="2800" u="sng" dirty="0" smtClean="0"/>
              <a:t> 8</a:t>
            </a:r>
            <a:r>
              <a:rPr lang="en-US" altLang="en-US" sz="2800" dirty="0" smtClean="0"/>
              <a:t> p. 277</a:t>
            </a:r>
          </a:p>
          <a:p>
            <a:pPr eaLnBrk="1" hangingPunct="1"/>
            <a:endParaRPr lang="en-US" altLang="en-US" sz="2800" dirty="0" smtClean="0"/>
          </a:p>
          <a:p>
            <a:pPr eaLnBrk="1" hangingPunct="1">
              <a:buFontTx/>
              <a:buNone/>
            </a:pPr>
            <a:endParaRPr lang="en-US" altLang="en-US" sz="2800" dirty="0" smtClean="0"/>
          </a:p>
          <a:p>
            <a:pPr eaLnBrk="1" hangingPunct="1">
              <a:buFontTx/>
              <a:buNone/>
            </a:pPr>
            <a:r>
              <a:rPr lang="en-US" altLang="en-US" sz="2800" dirty="0" smtClean="0"/>
              <a:t>WORKBOOK:</a:t>
            </a:r>
          </a:p>
          <a:p>
            <a:pPr eaLnBrk="1" hangingPunct="1"/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p.8.7-8.9</a:t>
            </a:r>
            <a:endParaRPr lang="en-US" altLang="en-US" sz="2800" dirty="0" smtClean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81000" y="3916363"/>
            <a:ext cx="8229600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71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4572</TotalTime>
  <Words>182</Words>
  <Application>Microsoft Office PowerPoint</Application>
  <PresentationFormat>On-screen Show (4:3)</PresentationFormat>
  <Paragraphs>59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PowerPoint Presentation</vt:lpstr>
      <vt:lpstr>Los verbos Oir, Leer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      Clase 8im La fecha es el 18 de diciembre del 2012</dc:title>
  <dc:creator>Helen Zumaeta</dc:creator>
  <cp:lastModifiedBy>Helen Zumaeta</cp:lastModifiedBy>
  <cp:revision>29</cp:revision>
  <dcterms:created xsi:type="dcterms:W3CDTF">2012-12-18T14:49:35Z</dcterms:created>
  <dcterms:modified xsi:type="dcterms:W3CDTF">2018-04-20T13:28:51Z</dcterms:modified>
</cp:coreProperties>
</file>